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4F3D3CAA-6593-482E-BCD8-72BF73B7E9B7}"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4F3D3CAA-6593-482E-BCD8-72BF73B7E9B7}"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4F3D3CAA-6593-482E-BCD8-72BF73B7E9B7}"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05591996-5157-42D7-8C64-818D37C23790}" type="datetimeFigureOut">
              <a:rPr lang="en-US" smtClean="0"/>
              <a:pPr/>
              <a:t>10/16/2008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4F3D3CAA-6593-482E-BCD8-72BF73B7E9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05591996-5157-42D7-8C64-818D37C23790}" type="datetimeFigureOut">
              <a:rPr lang="en-US" smtClean="0"/>
              <a:pPr/>
              <a:t>10/16/2008</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4F3D3CAA-6593-482E-BCD8-72BF73B7E9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05591996-5157-42D7-8C64-818D37C23790}" type="datetimeFigureOut">
              <a:rPr lang="en-US" smtClean="0"/>
              <a:pPr/>
              <a:t>10/16/2008</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4F3D3CAA-6593-482E-BCD8-72BF73B7E9B7}"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answers.com/topic/landform"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answers.com/topic/marsh-1" TargetMode="External"/><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hyperlink" Target="http://www.answers.com/topic/estuary"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answers.com/topic/city"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en.wikipedia.org/wiki/Mountain" TargetMode="External"/><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hyperlink" Target="http://en.wikipedia.org/wiki/Mountain_pass"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en.wikipedia.org/wiki/Terrain_feature"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en.wikipedia.org/wiki/Basin" TargetMode="External"/><Relationship Id="rId5" Type="http://schemas.openxmlformats.org/officeDocument/2006/relationships/hyperlink" Target="http://en.wikipedia.org/wiki/Liquid" TargetMode="External"/><Relationship Id="rId4" Type="http://schemas.openxmlformats.org/officeDocument/2006/relationships/hyperlink" Target="http://en.wikipedia.org/wiki/Physical_feature"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Geography" TargetMode="External"/><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hyperlink" Target="http://en.wikipedia.org/wiki/Sand" TargetMode="External"/><Relationship Id="rId4" Type="http://schemas.openxmlformats.org/officeDocument/2006/relationships/hyperlink" Target="http://en.wikipedia.org/wiki/Hill"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en.wikipedia.org/wiki/Gravel" TargetMode="External"/><Relationship Id="rId3" Type="http://schemas.openxmlformats.org/officeDocument/2006/relationships/hyperlink" Target="http://en.wikipedia.org/wiki/Geology" TargetMode="External"/><Relationship Id="rId7" Type="http://schemas.openxmlformats.org/officeDocument/2006/relationships/hyperlink" Target="http://en.wikipedia.org/wiki/Sand" TargetMode="Externa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hyperlink" Target="http://en.wikipedia.org/wiki/Rock_(geology)" TargetMode="External"/><Relationship Id="rId11" Type="http://schemas.openxmlformats.org/officeDocument/2006/relationships/hyperlink" Target="http://en.wikipedia.org/wiki/Cobble" TargetMode="External"/><Relationship Id="rId5" Type="http://schemas.openxmlformats.org/officeDocument/2006/relationships/hyperlink" Target="http://en.wikipedia.org/wiki/Shore" TargetMode="External"/><Relationship Id="rId10" Type="http://schemas.openxmlformats.org/officeDocument/2006/relationships/hyperlink" Target="http://en.wikipedia.org/wiki/Pebble" TargetMode="External"/><Relationship Id="rId4" Type="http://schemas.openxmlformats.org/officeDocument/2006/relationships/hyperlink" Target="http://en.wikipedia.org/wiki/Landform" TargetMode="External"/><Relationship Id="rId9" Type="http://schemas.openxmlformats.org/officeDocument/2006/relationships/hyperlink" Target="http://en.wikipedia.org/wiki/Shingle_beach"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en.wikipedia.org/wiki/Landscape" TargetMode="External"/><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hyperlink" Target="http://en.wikipedia.org/wiki/Evapotranspiration" TargetMode="External"/><Relationship Id="rId5" Type="http://schemas.openxmlformats.org/officeDocument/2006/relationships/hyperlink" Target="http://en.wikipedia.org/wiki/Millimetre" TargetMode="External"/><Relationship Id="rId4" Type="http://schemas.openxmlformats.org/officeDocument/2006/relationships/hyperlink" Target="http://en.wikipedia.org/wiki/Precipitation_(meteorology)"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dictionary.die.net/coral%20reefs" TargetMode="External"/><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hyperlink" Target="http://dictionary.die.net/coral"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8" name="Picture 10" descr="http://www.open.ac.uk/socialsciences/includes/images/banner_geography.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Title 3"/>
          <p:cNvSpPr>
            <a:spLocks noGrp="1"/>
          </p:cNvSpPr>
          <p:nvPr>
            <p:ph type="ctrTitle"/>
          </p:nvPr>
        </p:nvSpPr>
        <p:spPr/>
        <p:txBody>
          <a:bodyPr/>
          <a:lstStyle/>
          <a:p>
            <a:endParaRPr lang="en-US" dirty="0"/>
          </a:p>
        </p:txBody>
      </p:sp>
      <p:sp>
        <p:nvSpPr>
          <p:cNvPr id="5" name="Subtitle 4"/>
          <p:cNvSpPr>
            <a:spLocks noGrp="1"/>
          </p:cNvSpPr>
          <p:nvPr>
            <p:ph type="subTitle" idx="1"/>
          </p:nvPr>
        </p:nvSpPr>
        <p:spPr/>
        <p:txBody>
          <a:bodyPr>
            <a:noAutofit/>
          </a:bodyPr>
          <a:lstStyle/>
          <a:p>
            <a:pPr algn="ctr"/>
            <a:r>
              <a:rPr lang="en-US" sz="5400" dirty="0" smtClean="0">
                <a:solidFill>
                  <a:srgbClr val="FFFF00"/>
                </a:solidFill>
                <a:latin typeface="Comic Sans MS" pitchFamily="66" charset="0"/>
              </a:rPr>
              <a:t>Geography</a:t>
            </a:r>
          </a:p>
          <a:p>
            <a:pPr algn="ctr"/>
            <a:r>
              <a:rPr lang="en-US" sz="5400" dirty="0" smtClean="0">
                <a:solidFill>
                  <a:srgbClr val="FFFF00"/>
                </a:solidFill>
                <a:latin typeface="Comic Sans MS" pitchFamily="66" charset="0"/>
              </a:rPr>
              <a:t>Definitions</a:t>
            </a:r>
            <a:endParaRPr lang="en-US" sz="5400" dirty="0">
              <a:solidFill>
                <a:srgbClr val="FFFF00"/>
              </a:solidFill>
              <a:latin typeface="Comic Sans MS" pitchFamily="66" charset="0"/>
            </a:endParaRPr>
          </a:p>
        </p:txBody>
      </p:sp>
      <p:pic>
        <p:nvPicPr>
          <p:cNvPr id="22534" name="Picture 6" descr="http://ocw.ceu.edu/geography/geography/geography/geography.gif"/>
          <p:cNvPicPr>
            <a:picLocks noChangeAspect="1" noChangeArrowheads="1"/>
          </p:cNvPicPr>
          <p:nvPr/>
        </p:nvPicPr>
        <p:blipFill>
          <a:blip r:embed="rId3"/>
          <a:srcRect/>
          <a:stretch>
            <a:fillRect/>
          </a:stretch>
        </p:blipFill>
        <p:spPr bwMode="auto">
          <a:xfrm>
            <a:off x="0" y="1"/>
            <a:ext cx="2590800" cy="2071134"/>
          </a:xfrm>
          <a:prstGeom prst="rect">
            <a:avLst/>
          </a:prstGeom>
          <a:noFill/>
        </p:spPr>
      </p:pic>
      <p:pic>
        <p:nvPicPr>
          <p:cNvPr id="22536" name="Picture 8" descr="http://blue.utb.edu/paullgj/geog1303/Tamul_2004.jpg"/>
          <p:cNvPicPr>
            <a:picLocks noChangeAspect="1" noChangeArrowheads="1"/>
          </p:cNvPicPr>
          <p:nvPr/>
        </p:nvPicPr>
        <p:blipFill>
          <a:blip r:embed="rId4"/>
          <a:srcRect/>
          <a:stretch>
            <a:fillRect/>
          </a:stretch>
        </p:blipFill>
        <p:spPr bwMode="auto">
          <a:xfrm>
            <a:off x="6934200" y="3048000"/>
            <a:ext cx="2209800" cy="3810000"/>
          </a:xfrm>
          <a:prstGeom prst="rect">
            <a:avLst/>
          </a:prstGeom>
          <a:noFill/>
        </p:spPr>
      </p:pic>
      <p:pic>
        <p:nvPicPr>
          <p:cNvPr id="22540" name="Picture 12" descr="http://www.romanianmonasteries.org/images/maramures/geography/Maramures-Geography1.jpg"/>
          <p:cNvPicPr>
            <a:picLocks noChangeAspect="1" noChangeArrowheads="1"/>
          </p:cNvPicPr>
          <p:nvPr/>
        </p:nvPicPr>
        <p:blipFill>
          <a:blip r:embed="rId5"/>
          <a:srcRect/>
          <a:stretch>
            <a:fillRect/>
          </a:stretch>
        </p:blipFill>
        <p:spPr bwMode="auto">
          <a:xfrm>
            <a:off x="609600" y="4114800"/>
            <a:ext cx="2209800" cy="23622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7art-screensavers.com/screens/3d-fantastic-ocean/gaea_ocean.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Ocean</a:t>
            </a:r>
            <a:endParaRPr lang="en-US" dirty="0">
              <a:solidFill>
                <a:schemeClr val="tx2">
                  <a:lumMod val="50000"/>
                </a:schemeClr>
              </a:solidFill>
            </a:endParaRPr>
          </a:p>
        </p:txBody>
      </p:sp>
      <p:sp>
        <p:nvSpPr>
          <p:cNvPr id="3" name="Content Placeholder 2"/>
          <p:cNvSpPr>
            <a:spLocks noGrp="1"/>
          </p:cNvSpPr>
          <p:nvPr>
            <p:ph idx="1"/>
          </p:nvPr>
        </p:nvSpPr>
        <p:spPr>
          <a:xfrm>
            <a:off x="914400" y="1066800"/>
            <a:ext cx="7772400" cy="2438400"/>
          </a:xfrm>
        </p:spPr>
        <p:txBody>
          <a:bodyPr>
            <a:normAutofit lnSpcReduction="10000"/>
          </a:bodyPr>
          <a:lstStyle/>
          <a:p>
            <a:endParaRPr lang="en-US" dirty="0" smtClean="0"/>
          </a:p>
          <a:p>
            <a:r>
              <a:rPr lang="en-US" dirty="0" smtClean="0"/>
              <a:t>One of the major subdivisions of the interconnected body of salt water that occupies almost three-quarters of the Earth's surface.</a:t>
            </a:r>
            <a:endParaRPr lang="en-US" dirty="0"/>
          </a:p>
        </p:txBody>
      </p:sp>
    </p:spTree>
  </p:cSld>
  <p:clrMapOvr>
    <a:masterClrMapping/>
  </p:clrMapOvr>
  <p:transition>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canada-photos.com/data/media/4/prairie-scenery_83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Prairie</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smtClean="0"/>
          </a:p>
          <a:p>
            <a:r>
              <a:rPr lang="en-US" dirty="0" smtClean="0"/>
              <a:t>An extensive area of flat or rolling grassland, especially the large plain of central North America.</a:t>
            </a:r>
          </a:p>
          <a:p>
            <a:endParaRPr lang="en-US" dirty="0" smtClean="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sacred-destinations.com/england/images/avebury/silbury-hill/silbury-hill-hdr-cc-tag.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Hill</a:t>
            </a:r>
            <a:endParaRPr lang="en-US" dirty="0">
              <a:solidFill>
                <a:schemeClr val="tx2">
                  <a:lumMod val="50000"/>
                </a:schemeClr>
              </a:solidFill>
            </a:endParaRPr>
          </a:p>
        </p:txBody>
      </p:sp>
      <p:sp>
        <p:nvSpPr>
          <p:cNvPr id="3" name="Content Placeholder 2"/>
          <p:cNvSpPr>
            <a:spLocks noGrp="1"/>
          </p:cNvSpPr>
          <p:nvPr>
            <p:ph idx="1"/>
          </p:nvPr>
        </p:nvSpPr>
        <p:spPr>
          <a:xfrm>
            <a:off x="838200" y="1066800"/>
            <a:ext cx="7772400" cy="1752600"/>
          </a:xfrm>
        </p:spPr>
        <p:txBody>
          <a:bodyPr/>
          <a:lstStyle/>
          <a:p>
            <a:endParaRPr lang="en-US" dirty="0" smtClean="0"/>
          </a:p>
          <a:p>
            <a:r>
              <a:rPr lang="en-US" dirty="0" smtClean="0">
                <a:solidFill>
                  <a:srgbClr val="FF0000"/>
                </a:solidFill>
              </a:rPr>
              <a:t>A </a:t>
            </a:r>
            <a:r>
              <a:rPr lang="en-US" b="1" dirty="0" smtClean="0">
                <a:solidFill>
                  <a:srgbClr val="FF0000"/>
                </a:solidFill>
              </a:rPr>
              <a:t>hill</a:t>
            </a:r>
            <a:r>
              <a:rPr lang="en-US" dirty="0" smtClean="0">
                <a:solidFill>
                  <a:srgbClr val="FF0000"/>
                </a:solidFill>
              </a:rPr>
              <a:t> is a </a:t>
            </a:r>
            <a:r>
              <a:rPr lang="en-US" dirty="0" smtClean="0">
                <a:solidFill>
                  <a:srgbClr val="FF0000"/>
                </a:solidFill>
                <a:hlinkClick r:id="rId3" action="ppaction://hlinkfile"/>
              </a:rPr>
              <a:t>landform</a:t>
            </a:r>
            <a:r>
              <a:rPr lang="en-US" dirty="0" smtClean="0">
                <a:solidFill>
                  <a:srgbClr val="FF0000"/>
                </a:solidFill>
              </a:rPr>
              <a:t> that extends above the surrounding terrain, in a limited </a:t>
            </a:r>
            <a:r>
              <a:rPr lang="en-US" dirty="0" smtClean="0">
                <a:solidFill>
                  <a:schemeClr val="accent2"/>
                </a:solidFill>
              </a:rPr>
              <a:t>area.</a:t>
            </a:r>
          </a:p>
          <a:p>
            <a:endParaRPr lang="en-US" dirty="0"/>
          </a:p>
        </p:txBody>
      </p:sp>
    </p:spTree>
  </p:cSld>
  <p:clrMapOvr>
    <a:masterClrMapping/>
  </p:clrMapOvr>
  <p:transition>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desktopscenes.com/Autumn%20Scenes%20from%20Southern%20Vermont%20(2003)/Fading%20Light%20on%20Searsburg%20Reservoir.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Reservoir</a:t>
            </a:r>
            <a:endParaRPr lang="en-US" dirty="0">
              <a:solidFill>
                <a:schemeClr val="tx2">
                  <a:lumMod val="50000"/>
                </a:schemeClr>
              </a:solidFill>
            </a:endParaRPr>
          </a:p>
        </p:txBody>
      </p:sp>
      <p:sp>
        <p:nvSpPr>
          <p:cNvPr id="3" name="Content Placeholder 2"/>
          <p:cNvSpPr>
            <a:spLocks noGrp="1"/>
          </p:cNvSpPr>
          <p:nvPr>
            <p:ph idx="1"/>
          </p:nvPr>
        </p:nvSpPr>
        <p:spPr>
          <a:xfrm>
            <a:off x="838200" y="990600"/>
            <a:ext cx="7772400" cy="2743200"/>
          </a:xfrm>
        </p:spPr>
        <p:txBody>
          <a:bodyPr>
            <a:normAutofit lnSpcReduction="10000"/>
          </a:bodyPr>
          <a:lstStyle/>
          <a:p>
            <a:endParaRPr lang="en-US" dirty="0" smtClean="0"/>
          </a:p>
          <a:p>
            <a:r>
              <a:rPr lang="en-US" dirty="0" smtClean="0"/>
              <a:t>A place or containment area where water is stored. Where large volumes of water are to be stored, reservoirs usually are created by the construction of a dam across a flowing stream. </a:t>
            </a:r>
            <a:endParaRPr lang="en-US" dirty="0"/>
          </a:p>
        </p:txBody>
      </p:sp>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images.google.com/url?q=http://www.adkinsarboretum.org/images/press_images/visitor_center_wetland.jpg&amp;usg=AFQjCNHVdz5nMh1Zu3TmXobSS_wq3MHtGw"/>
          <p:cNvPicPr>
            <a:picLocks noChangeAspect="1" noChangeArrowheads="1"/>
          </p:cNvPicPr>
          <p:nvPr/>
        </p:nvPicPr>
        <p:blipFill>
          <a:blip r:embed="rId2"/>
          <a:srcRect/>
          <a:stretch>
            <a:fillRect/>
          </a:stretch>
        </p:blipFill>
        <p:spPr bwMode="auto">
          <a:xfrm>
            <a:off x="0" y="-136526"/>
            <a:ext cx="9144000" cy="6994526"/>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Wetland</a:t>
            </a:r>
            <a:endParaRPr lang="en-US" dirty="0">
              <a:solidFill>
                <a:schemeClr val="tx2">
                  <a:lumMod val="50000"/>
                </a:schemeClr>
              </a:solidFill>
            </a:endParaRPr>
          </a:p>
        </p:txBody>
      </p:sp>
      <p:sp>
        <p:nvSpPr>
          <p:cNvPr id="3" name="Content Placeholder 2"/>
          <p:cNvSpPr>
            <a:spLocks noGrp="1"/>
          </p:cNvSpPr>
          <p:nvPr>
            <p:ph idx="1"/>
          </p:nvPr>
        </p:nvSpPr>
        <p:spPr>
          <a:xfrm>
            <a:off x="838200" y="990600"/>
            <a:ext cx="7772400" cy="2209800"/>
          </a:xfrm>
        </p:spPr>
        <p:txBody>
          <a:bodyPr/>
          <a:lstStyle/>
          <a:p>
            <a:endParaRPr lang="en-US" dirty="0" smtClean="0"/>
          </a:p>
          <a:p>
            <a:r>
              <a:rPr lang="en-US" dirty="0" smtClean="0"/>
              <a:t>Any land which is intermittently or periodically waterlogged. This includes </a:t>
            </a:r>
            <a:r>
              <a:rPr lang="en-US" dirty="0" smtClean="0">
                <a:hlinkClick r:id="rId3" action="ppaction://hlinkfile"/>
              </a:rPr>
              <a:t>salt marshes</a:t>
            </a:r>
            <a:r>
              <a:rPr lang="en-US" dirty="0" smtClean="0"/>
              <a:t>, tidal </a:t>
            </a:r>
            <a:r>
              <a:rPr lang="en-US" dirty="0" smtClean="0">
                <a:hlinkClick r:id="rId4" action="ppaction://hlinkfile"/>
              </a:rPr>
              <a:t>estuaries</a:t>
            </a:r>
            <a:r>
              <a:rPr lang="en-US" dirty="0" smtClean="0"/>
              <a:t>, marshes, and bogs.</a:t>
            </a:r>
            <a:endParaRPr lang="en-US" dirty="0"/>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photography.nationalgeographic.com/staticfiles/NGS/Shared/StaticFiles/Photography/Images/POD/r/rural-hedgerows-483637-sw.jpg"/>
          <p:cNvPicPr>
            <a:picLocks noChangeAspect="1" noChangeArrowheads="1"/>
          </p:cNvPicPr>
          <p:nvPr/>
        </p:nvPicPr>
        <p:blipFill>
          <a:blip r:embed="rId2"/>
          <a:srcRect/>
          <a:stretch>
            <a:fillRect/>
          </a:stretch>
        </p:blipFill>
        <p:spPr bwMode="auto">
          <a:xfrm>
            <a:off x="0" y="0"/>
            <a:ext cx="9144000" cy="70866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Rural</a:t>
            </a:r>
            <a:endParaRPr lang="en-US" dirty="0">
              <a:solidFill>
                <a:schemeClr val="tx2">
                  <a:lumMod val="50000"/>
                </a:schemeClr>
              </a:solidFill>
            </a:endParaRPr>
          </a:p>
        </p:txBody>
      </p:sp>
      <p:sp>
        <p:nvSpPr>
          <p:cNvPr id="3" name="Content Placeholder 2"/>
          <p:cNvSpPr>
            <a:spLocks noGrp="1"/>
          </p:cNvSpPr>
          <p:nvPr>
            <p:ph idx="1"/>
          </p:nvPr>
        </p:nvSpPr>
        <p:spPr>
          <a:xfrm>
            <a:off x="685800" y="990600"/>
            <a:ext cx="7772400" cy="2057400"/>
          </a:xfrm>
        </p:spPr>
        <p:txBody>
          <a:bodyPr/>
          <a:lstStyle/>
          <a:p>
            <a:endParaRPr lang="en-US" dirty="0" smtClean="0"/>
          </a:p>
          <a:p>
            <a:r>
              <a:rPr lang="en-US" b="1" dirty="0" smtClean="0"/>
              <a:t>Rural</a:t>
            </a:r>
            <a:r>
              <a:rPr lang="en-US" dirty="0" smtClean="0"/>
              <a:t> areas (also referred to as "the country", </a:t>
            </a:r>
            <a:r>
              <a:rPr lang="en-US" b="1" dirty="0" smtClean="0"/>
              <a:t>countryside</a:t>
            </a:r>
            <a:r>
              <a:rPr lang="en-US" dirty="0" smtClean="0"/>
              <a:t>) are sparsely settled places away from the influence of large </a:t>
            </a:r>
            <a:r>
              <a:rPr lang="en-US" dirty="0" smtClean="0">
                <a:hlinkClick r:id="rId3" action="ppaction://hlinkfile"/>
              </a:rPr>
              <a:t>cities</a:t>
            </a:r>
            <a:r>
              <a:rPr lang="en-US" dirty="0" smtClean="0"/>
              <a:t>.</a:t>
            </a: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z.about.com/d/geology/1/0/A/L/escarpment.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Escarpment</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smtClean="0"/>
          </a:p>
          <a:p>
            <a:r>
              <a:rPr lang="en-US" dirty="0" smtClean="0"/>
              <a:t>A steep slope or long cliff formed by erosion or by vertical movement of the Earth's crust along a fault.</a:t>
            </a:r>
            <a:endParaRPr lang="en-US" dirty="0"/>
          </a:p>
        </p:txBody>
      </p:sp>
    </p:spTree>
  </p:cSld>
  <p:clrMapOvr>
    <a:masterClrMapping/>
  </p:clrMapOvr>
  <p:transition>
    <p:wipe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www.barnesbayvilla.com/pix/Barnes%20Bay.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bay</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a:p>
          <a:p>
            <a:r>
              <a:rPr lang="en-US" dirty="0" smtClean="0"/>
              <a:t>A body of water partially enclosed by land but with a wide mouth, affording access to the sea.</a:t>
            </a:r>
            <a:endParaRPr lang="en-US"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water.ky.gov/NR/rdonlyres/EEBB9614-301E-4B30-94A5-F478804C2E83/0/GreenRiver2.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river</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smtClean="0"/>
          </a:p>
          <a:p>
            <a:r>
              <a:rPr lang="en-US" dirty="0" smtClean="0"/>
              <a:t>A large stream of water that alters the nearby landscape. Occasionally rivers overflow their banks and cause floods.</a:t>
            </a:r>
            <a:endParaRPr lang="en-US" dirty="0"/>
          </a:p>
        </p:txBody>
      </p:sp>
    </p:spTree>
  </p:cSld>
  <p:clrMapOvr>
    <a:masterClrMapping/>
  </p:clrMapOvr>
  <p:transition>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creationscience.com/onlinebook/webpictures/19-Mile%20Fault.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Fault</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smtClean="0"/>
          </a:p>
          <a:p>
            <a:r>
              <a:rPr lang="en-US" dirty="0" smtClean="0"/>
              <a:t>A steep cliff formed by movement along one side of a fault. Also known as a cliff displacement.</a:t>
            </a:r>
            <a:endParaRPr lang="en-US" dirty="0"/>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hickerphoto.com/data/media/183/dolomites-mountain-range_1039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75000"/>
                  </a:schemeClr>
                </a:solidFill>
                <a:latin typeface="Comic Sans MS" pitchFamily="66" charset="0"/>
              </a:rPr>
              <a:t>Mountain Range</a:t>
            </a:r>
            <a:endParaRPr lang="en-US" dirty="0">
              <a:solidFill>
                <a:schemeClr val="tx2">
                  <a:lumMod val="75000"/>
                </a:schemeClr>
              </a:solidFill>
              <a:latin typeface="Comic Sans MS" pitchFamily="66" charset="0"/>
            </a:endParaRPr>
          </a:p>
        </p:txBody>
      </p:sp>
      <p:sp>
        <p:nvSpPr>
          <p:cNvPr id="3" name="Content Placeholder 2"/>
          <p:cNvSpPr>
            <a:spLocks noGrp="1"/>
          </p:cNvSpPr>
          <p:nvPr>
            <p:ph idx="1"/>
          </p:nvPr>
        </p:nvSpPr>
        <p:spPr/>
        <p:txBody>
          <a:bodyPr/>
          <a:lstStyle/>
          <a:p>
            <a:endParaRPr lang="en-US" dirty="0" smtClean="0"/>
          </a:p>
          <a:p>
            <a:r>
              <a:rPr lang="en-US" dirty="0" smtClean="0">
                <a:solidFill>
                  <a:srgbClr val="FF0000"/>
                </a:solidFill>
              </a:rPr>
              <a:t>A </a:t>
            </a:r>
            <a:r>
              <a:rPr lang="en-US" b="1" dirty="0" smtClean="0">
                <a:solidFill>
                  <a:srgbClr val="FF0000"/>
                </a:solidFill>
              </a:rPr>
              <a:t>mountain range</a:t>
            </a:r>
            <a:r>
              <a:rPr lang="en-US" dirty="0" smtClean="0">
                <a:solidFill>
                  <a:srgbClr val="FF0000"/>
                </a:solidFill>
              </a:rPr>
              <a:t> is a chain of </a:t>
            </a:r>
            <a:r>
              <a:rPr lang="en-US" dirty="0" smtClean="0">
                <a:solidFill>
                  <a:srgbClr val="FF0000"/>
                </a:solidFill>
                <a:hlinkClick r:id="rId3" tooltip="Mountain"/>
              </a:rPr>
              <a:t>mountains</a:t>
            </a:r>
            <a:r>
              <a:rPr lang="en-US" dirty="0" smtClean="0">
                <a:solidFill>
                  <a:srgbClr val="FF0000"/>
                </a:solidFill>
              </a:rPr>
              <a:t> bordered by lowlands or separated from other mountains by </a:t>
            </a:r>
            <a:r>
              <a:rPr lang="en-US" dirty="0" smtClean="0">
                <a:solidFill>
                  <a:srgbClr val="FF0000"/>
                </a:solidFill>
                <a:hlinkClick r:id="rId4" tooltip="Mountain pass"/>
              </a:rPr>
              <a:t>passes</a:t>
            </a:r>
            <a:r>
              <a:rPr lang="en-US" dirty="0" smtClean="0">
                <a:solidFill>
                  <a:srgbClr val="FF0000"/>
                </a:solidFill>
              </a:rPr>
              <a:t> or rivers. </a:t>
            </a:r>
            <a:endParaRPr lang="en-US"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droughtlog.org/media/SocorroCanna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canal</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a:p>
          <a:p>
            <a:r>
              <a:rPr lang="en-US" dirty="0" smtClean="0"/>
              <a:t>An artificial waterway or artificially improved river used for travel, shipping, or irrigation.</a:t>
            </a:r>
            <a:endParaRPr lang="en-US" dirty="0"/>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gdargaud.net/Climbing/Briancon/20061014-PonteilCliffPano_.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cliff</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smtClean="0"/>
          </a:p>
          <a:p>
            <a:r>
              <a:rPr lang="en-US" dirty="0" smtClean="0">
                <a:solidFill>
                  <a:srgbClr val="FFFF00"/>
                </a:solidFill>
              </a:rPr>
              <a:t>A high, steep, or overhanging face of rock</a:t>
            </a:r>
            <a:r>
              <a:rPr lang="en-US" dirty="0" smtClean="0"/>
              <a:t>.</a:t>
            </a:r>
            <a:endParaRPr lang="en-US" dirty="0"/>
          </a:p>
        </p:txBody>
      </p:sp>
    </p:spTree>
  </p:cSld>
  <p:clrMapOvr>
    <a:masterClrMapping/>
  </p:clrMapOvr>
  <p:transition>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uthalabama.edu/geography/fearn/480page/98Gerrit/photo8.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Mouth of river</a:t>
            </a:r>
            <a:endParaRPr lang="en-US" dirty="0">
              <a:solidFill>
                <a:schemeClr val="tx2">
                  <a:lumMod val="50000"/>
                </a:schemeClr>
              </a:solidFill>
            </a:endParaRPr>
          </a:p>
        </p:txBody>
      </p:sp>
      <p:sp>
        <p:nvSpPr>
          <p:cNvPr id="3" name="Content Placeholder 2"/>
          <p:cNvSpPr>
            <a:spLocks noGrp="1"/>
          </p:cNvSpPr>
          <p:nvPr>
            <p:ph idx="1"/>
          </p:nvPr>
        </p:nvSpPr>
        <p:spPr/>
        <p:txBody>
          <a:bodyPr/>
          <a:lstStyle/>
          <a:p>
            <a:endParaRPr lang="en-US" dirty="0" smtClean="0"/>
          </a:p>
          <a:p>
            <a:r>
              <a:rPr lang="en-US" dirty="0" smtClean="0"/>
              <a:t>The mouth of a river is that part of the river where it empties into another body of water, such as another river, lake, bay, ocean.</a:t>
            </a:r>
            <a:endParaRPr lang="en-US" dirty="0"/>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home.bendbroadband.com/Ponds/images/GoldenTroutLake.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latin typeface="Comic Sans MS" pitchFamily="66" charset="0"/>
              </a:rPr>
              <a:t>Lake</a:t>
            </a:r>
            <a:endParaRPr lang="en-US" dirty="0">
              <a:solidFill>
                <a:schemeClr val="tx2">
                  <a:lumMod val="50000"/>
                </a:schemeClr>
              </a:solidFill>
              <a:latin typeface="Comic Sans MS" pitchFamily="66" charset="0"/>
            </a:endParaRPr>
          </a:p>
        </p:txBody>
      </p:sp>
      <p:sp>
        <p:nvSpPr>
          <p:cNvPr id="3" name="Content Placeholder 2"/>
          <p:cNvSpPr>
            <a:spLocks noGrp="1"/>
          </p:cNvSpPr>
          <p:nvPr>
            <p:ph idx="1"/>
          </p:nvPr>
        </p:nvSpPr>
        <p:spPr>
          <a:xfrm>
            <a:off x="914400" y="1143000"/>
            <a:ext cx="7772400" cy="2438400"/>
          </a:xfrm>
        </p:spPr>
        <p:txBody>
          <a:bodyPr>
            <a:normAutofit lnSpcReduction="10000"/>
          </a:bodyPr>
          <a:lstStyle/>
          <a:p>
            <a:endParaRPr lang="en-US" dirty="0" smtClean="0"/>
          </a:p>
          <a:p>
            <a:r>
              <a:rPr lang="en-US" dirty="0" smtClean="0"/>
              <a:t>A </a:t>
            </a:r>
            <a:r>
              <a:rPr lang="en-US" b="1" dirty="0" smtClean="0"/>
              <a:t>lake</a:t>
            </a:r>
            <a:r>
              <a:rPr lang="en-US" dirty="0" smtClean="0"/>
              <a:t> (from Latin </a:t>
            </a:r>
            <a:r>
              <a:rPr lang="en-US" i="1" dirty="0" smtClean="0"/>
              <a:t>lacus</a:t>
            </a:r>
            <a:r>
              <a:rPr lang="en-US" dirty="0" smtClean="0"/>
              <a:t>) is a </a:t>
            </a:r>
            <a:r>
              <a:rPr lang="en-US" dirty="0" smtClean="0">
                <a:hlinkClick r:id="rId3" action="ppaction://hlinkfile" tooltip="Terrain feature"/>
              </a:rPr>
              <a:t>terrain feature</a:t>
            </a:r>
            <a:r>
              <a:rPr lang="en-US" dirty="0" smtClean="0"/>
              <a:t> (or </a:t>
            </a:r>
            <a:r>
              <a:rPr lang="en-US" dirty="0" smtClean="0">
                <a:hlinkClick r:id="rId4" action="ppaction://hlinkfile" tooltip="Physical feature"/>
              </a:rPr>
              <a:t>physical feature</a:t>
            </a:r>
            <a:r>
              <a:rPr lang="en-US" dirty="0" smtClean="0"/>
              <a:t>), a body of </a:t>
            </a:r>
            <a:r>
              <a:rPr lang="en-US" dirty="0" smtClean="0">
                <a:hlinkClick r:id="rId5" action="ppaction://hlinkfile" tooltip="Liquid"/>
              </a:rPr>
              <a:t>liquid</a:t>
            </a:r>
            <a:r>
              <a:rPr lang="en-US" dirty="0" smtClean="0"/>
              <a:t> on the surface of a world that is localized to the bottom of </a:t>
            </a:r>
            <a:r>
              <a:rPr lang="en-US" dirty="0" smtClean="0">
                <a:hlinkClick r:id="rId6" action="ppaction://hlinkfile" tooltip="Basin"/>
              </a:rPr>
              <a:t>basin</a:t>
            </a:r>
            <a:r>
              <a:rPr lang="en-US" dirty="0" smtClean="0"/>
              <a:t>.</a:t>
            </a:r>
            <a:endParaRPr lang="en-US"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www.mccullagh.org/db9/1ds-4/sand-dune-sahara-desert.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latin typeface="Comic Sans MS" pitchFamily="66" charset="0"/>
              </a:rPr>
              <a:t>Dune</a:t>
            </a:r>
            <a:endParaRPr lang="en-US" dirty="0">
              <a:solidFill>
                <a:schemeClr val="tx2">
                  <a:lumMod val="50000"/>
                </a:schemeClr>
              </a:solidFill>
              <a:latin typeface="Comic Sans MS" pitchFamily="66" charset="0"/>
            </a:endParaRPr>
          </a:p>
        </p:txBody>
      </p:sp>
      <p:sp>
        <p:nvSpPr>
          <p:cNvPr id="3" name="Content Placeholder 2"/>
          <p:cNvSpPr>
            <a:spLocks noGrp="1"/>
          </p:cNvSpPr>
          <p:nvPr>
            <p:ph idx="1"/>
          </p:nvPr>
        </p:nvSpPr>
        <p:spPr>
          <a:xfrm>
            <a:off x="914400" y="1143000"/>
            <a:ext cx="7772400" cy="2819400"/>
          </a:xfrm>
        </p:spPr>
        <p:txBody>
          <a:bodyPr>
            <a:normAutofit fontScale="92500"/>
          </a:bodyPr>
          <a:lstStyle/>
          <a:p>
            <a:endParaRPr lang="en-US" dirty="0" smtClean="0"/>
          </a:p>
          <a:p>
            <a:r>
              <a:rPr lang="en-US" dirty="0" smtClean="0">
                <a:solidFill>
                  <a:schemeClr val="accent4">
                    <a:lumMod val="60000"/>
                    <a:lumOff val="40000"/>
                  </a:schemeClr>
                </a:solidFill>
              </a:rPr>
              <a:t>In physical </a:t>
            </a:r>
            <a:r>
              <a:rPr lang="en-US" dirty="0" smtClean="0">
                <a:solidFill>
                  <a:schemeClr val="accent4">
                    <a:lumMod val="60000"/>
                    <a:lumOff val="40000"/>
                  </a:schemeClr>
                </a:solidFill>
                <a:hlinkClick r:id="rId3" action="ppaction://hlinkfile" tooltip="Geography"/>
              </a:rPr>
              <a:t>geography</a:t>
            </a:r>
            <a:r>
              <a:rPr lang="en-US" dirty="0" smtClean="0">
                <a:solidFill>
                  <a:schemeClr val="accent4">
                    <a:lumMod val="60000"/>
                    <a:lumOff val="40000"/>
                  </a:schemeClr>
                </a:solidFill>
              </a:rPr>
              <a:t>, a </a:t>
            </a:r>
            <a:r>
              <a:rPr lang="en-US" b="1" dirty="0" smtClean="0">
                <a:solidFill>
                  <a:schemeClr val="accent4">
                    <a:lumMod val="60000"/>
                    <a:lumOff val="40000"/>
                  </a:schemeClr>
                </a:solidFill>
              </a:rPr>
              <a:t>dune</a:t>
            </a:r>
            <a:r>
              <a:rPr lang="en-US" dirty="0" smtClean="0">
                <a:solidFill>
                  <a:schemeClr val="accent4">
                    <a:lumMod val="60000"/>
                    <a:lumOff val="40000"/>
                  </a:schemeClr>
                </a:solidFill>
              </a:rPr>
              <a:t> is a </a:t>
            </a:r>
            <a:r>
              <a:rPr lang="en-US" dirty="0" smtClean="0">
                <a:solidFill>
                  <a:schemeClr val="accent4">
                    <a:lumMod val="60000"/>
                    <a:lumOff val="40000"/>
                  </a:schemeClr>
                </a:solidFill>
                <a:hlinkClick r:id="rId4" action="ppaction://hlinkfile" tooltip="Hill"/>
              </a:rPr>
              <a:t>hill</a:t>
            </a:r>
            <a:r>
              <a:rPr lang="en-US" dirty="0" smtClean="0">
                <a:solidFill>
                  <a:schemeClr val="accent4">
                    <a:lumMod val="60000"/>
                    <a:lumOff val="40000"/>
                  </a:schemeClr>
                </a:solidFill>
              </a:rPr>
              <a:t> of </a:t>
            </a:r>
            <a:r>
              <a:rPr lang="en-US" dirty="0" smtClean="0">
                <a:solidFill>
                  <a:schemeClr val="accent4">
                    <a:lumMod val="60000"/>
                    <a:lumOff val="40000"/>
                  </a:schemeClr>
                </a:solidFill>
                <a:hlinkClick r:id="rId5" action="ppaction://hlinkfile" tooltip="Sand"/>
              </a:rPr>
              <a:t>sand</a:t>
            </a:r>
            <a:r>
              <a:rPr lang="en-US" dirty="0" smtClean="0">
                <a:solidFill>
                  <a:schemeClr val="accent4">
                    <a:lumMod val="60000"/>
                    <a:lumOff val="40000"/>
                  </a:schemeClr>
                </a:solidFill>
              </a:rPr>
              <a:t>. Dunes are subject to different forms and sizes based on their interaction with the wind. Most kinds of dune are longer on the windward side where the sand is pushed up the dune.</a:t>
            </a:r>
            <a:endParaRPr lang="en-US" dirty="0">
              <a:solidFill>
                <a:schemeClr val="accent4">
                  <a:lumMod val="60000"/>
                  <a:lumOff val="40000"/>
                </a:schemeClr>
              </a:solidFill>
            </a:endParaRPr>
          </a:p>
        </p:txBody>
      </p:sp>
    </p:spTree>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media-cdn.tripadvisor.com/media/photo-s/00/1d/4b/af/miami-beach.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latin typeface="Comic Sans MS" pitchFamily="66" charset="0"/>
              </a:rPr>
              <a:t>Beach</a:t>
            </a:r>
            <a:endParaRPr lang="en-US" dirty="0">
              <a:solidFill>
                <a:schemeClr val="tx2">
                  <a:lumMod val="50000"/>
                </a:schemeClr>
              </a:solidFill>
              <a:latin typeface="Comic Sans MS" pitchFamily="66" charset="0"/>
            </a:endParaRPr>
          </a:p>
        </p:txBody>
      </p:sp>
      <p:sp>
        <p:nvSpPr>
          <p:cNvPr id="3" name="Content Placeholder 2"/>
          <p:cNvSpPr>
            <a:spLocks noGrp="1"/>
          </p:cNvSpPr>
          <p:nvPr>
            <p:ph idx="1"/>
          </p:nvPr>
        </p:nvSpPr>
        <p:spPr>
          <a:xfrm>
            <a:off x="914400" y="1066800"/>
            <a:ext cx="7772400" cy="2743200"/>
          </a:xfrm>
        </p:spPr>
        <p:txBody>
          <a:bodyPr>
            <a:normAutofit lnSpcReduction="10000"/>
          </a:bodyPr>
          <a:lstStyle/>
          <a:p>
            <a:endParaRPr lang="en-US" dirty="0" smtClean="0"/>
          </a:p>
          <a:p>
            <a:r>
              <a:rPr lang="en-US" dirty="0" smtClean="0">
                <a:solidFill>
                  <a:schemeClr val="accent4">
                    <a:lumMod val="60000"/>
                    <a:lumOff val="40000"/>
                  </a:schemeClr>
                </a:solidFill>
              </a:rPr>
              <a:t>A </a:t>
            </a:r>
            <a:r>
              <a:rPr lang="en-US" b="1" dirty="0" smtClean="0">
                <a:solidFill>
                  <a:schemeClr val="accent4">
                    <a:lumMod val="60000"/>
                    <a:lumOff val="40000"/>
                  </a:schemeClr>
                </a:solidFill>
              </a:rPr>
              <a:t>beach</a:t>
            </a:r>
            <a:r>
              <a:rPr lang="en-US" dirty="0" smtClean="0">
                <a:solidFill>
                  <a:schemeClr val="accent4">
                    <a:lumMod val="60000"/>
                    <a:lumOff val="40000"/>
                  </a:schemeClr>
                </a:solidFill>
              </a:rPr>
              <a:t> is a </a:t>
            </a:r>
            <a:r>
              <a:rPr lang="en-US" dirty="0" smtClean="0">
                <a:solidFill>
                  <a:schemeClr val="accent4">
                    <a:lumMod val="60000"/>
                    <a:lumOff val="40000"/>
                  </a:schemeClr>
                </a:solidFill>
                <a:hlinkClick r:id="rId3" action="ppaction://hlinkfile" tooltip="Geology"/>
              </a:rPr>
              <a:t>geological</a:t>
            </a:r>
            <a:r>
              <a:rPr lang="en-US" dirty="0" smtClean="0">
                <a:solidFill>
                  <a:schemeClr val="accent4">
                    <a:lumMod val="60000"/>
                    <a:lumOff val="40000"/>
                  </a:schemeClr>
                </a:solidFill>
              </a:rPr>
              <a:t> </a:t>
            </a:r>
            <a:r>
              <a:rPr lang="en-US" dirty="0" smtClean="0">
                <a:solidFill>
                  <a:schemeClr val="accent4">
                    <a:lumMod val="60000"/>
                    <a:lumOff val="40000"/>
                  </a:schemeClr>
                </a:solidFill>
                <a:hlinkClick r:id="rId4" action="ppaction://hlinkfile" tooltip="Landform"/>
              </a:rPr>
              <a:t>landform</a:t>
            </a:r>
            <a:r>
              <a:rPr lang="en-US" dirty="0" smtClean="0">
                <a:solidFill>
                  <a:schemeClr val="accent4">
                    <a:lumMod val="60000"/>
                    <a:lumOff val="40000"/>
                  </a:schemeClr>
                </a:solidFill>
              </a:rPr>
              <a:t> along the </a:t>
            </a:r>
            <a:r>
              <a:rPr lang="en-US" dirty="0" smtClean="0">
                <a:solidFill>
                  <a:schemeClr val="accent4">
                    <a:lumMod val="60000"/>
                    <a:lumOff val="40000"/>
                  </a:schemeClr>
                </a:solidFill>
                <a:hlinkClick r:id="rId5" action="ppaction://hlinkfile" tooltip="Shore"/>
              </a:rPr>
              <a:t>shoreline</a:t>
            </a:r>
            <a:r>
              <a:rPr lang="en-US" dirty="0" smtClean="0">
                <a:solidFill>
                  <a:schemeClr val="accent4">
                    <a:lumMod val="60000"/>
                    <a:lumOff val="40000"/>
                  </a:schemeClr>
                </a:solidFill>
              </a:rPr>
              <a:t> of a body of water. It usually consists of loose particles which are often composed of </a:t>
            </a:r>
            <a:r>
              <a:rPr lang="en-US" dirty="0" smtClean="0">
                <a:solidFill>
                  <a:schemeClr val="accent4">
                    <a:lumMod val="60000"/>
                    <a:lumOff val="40000"/>
                  </a:schemeClr>
                </a:solidFill>
                <a:hlinkClick r:id="rId6" action="ppaction://hlinkfile" tooltip="Rock (geology)"/>
              </a:rPr>
              <a:t>rock</a:t>
            </a:r>
            <a:r>
              <a:rPr lang="en-US" dirty="0" smtClean="0">
                <a:solidFill>
                  <a:schemeClr val="accent4">
                    <a:lumMod val="60000"/>
                    <a:lumOff val="40000"/>
                  </a:schemeClr>
                </a:solidFill>
              </a:rPr>
              <a:t>, such as </a:t>
            </a:r>
            <a:r>
              <a:rPr lang="en-US" dirty="0" smtClean="0">
                <a:solidFill>
                  <a:schemeClr val="accent4">
                    <a:lumMod val="60000"/>
                    <a:lumOff val="40000"/>
                  </a:schemeClr>
                </a:solidFill>
                <a:hlinkClick r:id="rId7" action="ppaction://hlinkfile" tooltip="Sand"/>
              </a:rPr>
              <a:t>sand</a:t>
            </a:r>
            <a:r>
              <a:rPr lang="en-US" dirty="0" smtClean="0">
                <a:solidFill>
                  <a:schemeClr val="accent4">
                    <a:lumMod val="60000"/>
                    <a:lumOff val="40000"/>
                  </a:schemeClr>
                </a:solidFill>
              </a:rPr>
              <a:t>, </a:t>
            </a:r>
            <a:r>
              <a:rPr lang="en-US" dirty="0" smtClean="0">
                <a:solidFill>
                  <a:schemeClr val="accent4">
                    <a:lumMod val="60000"/>
                    <a:lumOff val="40000"/>
                  </a:schemeClr>
                </a:solidFill>
                <a:hlinkClick r:id="rId8" action="ppaction://hlinkfile" tooltip="Gravel"/>
              </a:rPr>
              <a:t>gravel</a:t>
            </a:r>
            <a:r>
              <a:rPr lang="en-US" dirty="0" smtClean="0">
                <a:solidFill>
                  <a:schemeClr val="accent4">
                    <a:lumMod val="60000"/>
                    <a:lumOff val="40000"/>
                  </a:schemeClr>
                </a:solidFill>
              </a:rPr>
              <a:t>, </a:t>
            </a:r>
            <a:r>
              <a:rPr lang="en-US" dirty="0" smtClean="0">
                <a:solidFill>
                  <a:schemeClr val="accent4">
                    <a:lumMod val="60000"/>
                    <a:lumOff val="40000"/>
                  </a:schemeClr>
                </a:solidFill>
                <a:hlinkClick r:id="rId9" action="ppaction://hlinkfile" tooltip="Shingle beach"/>
              </a:rPr>
              <a:t>shingle</a:t>
            </a:r>
            <a:r>
              <a:rPr lang="en-US" dirty="0" smtClean="0">
                <a:solidFill>
                  <a:schemeClr val="accent4">
                    <a:lumMod val="60000"/>
                    <a:lumOff val="40000"/>
                  </a:schemeClr>
                </a:solidFill>
              </a:rPr>
              <a:t>, </a:t>
            </a:r>
            <a:r>
              <a:rPr lang="en-US" dirty="0" smtClean="0">
                <a:solidFill>
                  <a:schemeClr val="accent4">
                    <a:lumMod val="60000"/>
                    <a:lumOff val="40000"/>
                  </a:schemeClr>
                </a:solidFill>
                <a:hlinkClick r:id="rId10" action="ppaction://hlinkfile" tooltip="Pebble"/>
              </a:rPr>
              <a:t>pebbles</a:t>
            </a:r>
            <a:r>
              <a:rPr lang="en-US" dirty="0" smtClean="0">
                <a:solidFill>
                  <a:schemeClr val="accent4">
                    <a:lumMod val="60000"/>
                    <a:lumOff val="40000"/>
                  </a:schemeClr>
                </a:solidFill>
              </a:rPr>
              <a:t>, or </a:t>
            </a:r>
            <a:r>
              <a:rPr lang="en-US" dirty="0" smtClean="0">
                <a:solidFill>
                  <a:schemeClr val="accent4">
                    <a:lumMod val="60000"/>
                    <a:lumOff val="40000"/>
                  </a:schemeClr>
                </a:solidFill>
                <a:hlinkClick r:id="rId11" action="ppaction://hlinkfile" tooltip="Cobble"/>
              </a:rPr>
              <a:t>cobble</a:t>
            </a:r>
            <a:r>
              <a:rPr lang="en-US" dirty="0" smtClean="0">
                <a:solidFill>
                  <a:schemeClr val="accent4">
                    <a:lumMod val="60000"/>
                    <a:lumOff val="40000"/>
                  </a:schemeClr>
                </a:solidFill>
              </a:rPr>
              <a:t>.</a:t>
            </a:r>
            <a:endParaRPr lang="en-US" dirty="0">
              <a:solidFill>
                <a:schemeClr val="accent4">
                  <a:lumMod val="60000"/>
                  <a:lumOff val="40000"/>
                </a:schemeClr>
              </a:solidFill>
            </a:endParaRPr>
          </a:p>
        </p:txBody>
      </p:sp>
    </p:spTree>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weathersavvy.com/desert1_OPT.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latin typeface="Comic Sans MS" pitchFamily="66" charset="0"/>
              </a:rPr>
              <a:t>Desert</a:t>
            </a:r>
            <a:endParaRPr lang="en-US" dirty="0">
              <a:solidFill>
                <a:schemeClr val="tx2">
                  <a:lumMod val="50000"/>
                </a:schemeClr>
              </a:solidFill>
              <a:latin typeface="Comic Sans MS" pitchFamily="66" charset="0"/>
            </a:endParaRPr>
          </a:p>
        </p:txBody>
      </p:sp>
      <p:sp>
        <p:nvSpPr>
          <p:cNvPr id="3" name="Content Placeholder 2"/>
          <p:cNvSpPr>
            <a:spLocks noGrp="1"/>
          </p:cNvSpPr>
          <p:nvPr>
            <p:ph idx="1"/>
          </p:nvPr>
        </p:nvSpPr>
        <p:spPr>
          <a:xfrm>
            <a:off x="914400" y="1066800"/>
            <a:ext cx="7772400" cy="3276600"/>
          </a:xfrm>
        </p:spPr>
        <p:txBody>
          <a:bodyPr>
            <a:normAutofit lnSpcReduction="10000"/>
          </a:bodyPr>
          <a:lstStyle/>
          <a:p>
            <a:endParaRPr lang="en-US" dirty="0" smtClean="0"/>
          </a:p>
          <a:p>
            <a:r>
              <a:rPr lang="en-US" dirty="0" smtClean="0"/>
              <a:t>A </a:t>
            </a:r>
            <a:r>
              <a:rPr lang="en-US" b="1" dirty="0" smtClean="0"/>
              <a:t>desert</a:t>
            </a:r>
            <a:r>
              <a:rPr lang="en-US" dirty="0" smtClean="0"/>
              <a:t> is a </a:t>
            </a:r>
            <a:r>
              <a:rPr lang="en-US" dirty="0" smtClean="0">
                <a:hlinkClick r:id="rId3" action="ppaction://hlinkfile" tooltip="Landscape"/>
              </a:rPr>
              <a:t>landscape</a:t>
            </a:r>
            <a:r>
              <a:rPr lang="en-US" dirty="0" smtClean="0"/>
              <a:t> or region that receives very little </a:t>
            </a:r>
            <a:r>
              <a:rPr lang="en-US" dirty="0" smtClean="0">
                <a:hlinkClick r:id="rId4" action="ppaction://hlinkfile" tooltip="Precipitation (meteorology)"/>
              </a:rPr>
              <a:t>precipitation</a:t>
            </a:r>
            <a:r>
              <a:rPr lang="en-US" dirty="0" smtClean="0"/>
              <a:t>. Deserts can be defined as areas that receive an average annual precipitation of less than 250 </a:t>
            </a:r>
            <a:r>
              <a:rPr lang="en-US" dirty="0" smtClean="0">
                <a:hlinkClick r:id="rId5" action="ppaction://hlinkfile" tooltip="Millimetre"/>
              </a:rPr>
              <a:t>mm</a:t>
            </a:r>
            <a:r>
              <a:rPr lang="en-US" dirty="0" smtClean="0"/>
              <a:t> (10 in) or as areas in which more water is </a:t>
            </a:r>
            <a:r>
              <a:rPr lang="en-US" dirty="0" smtClean="0">
                <a:hlinkClick r:id="rId6" action="ppaction://hlinkfile" tooltip="Evapotranspiration"/>
              </a:rPr>
              <a:t>lost</a:t>
            </a:r>
            <a:r>
              <a:rPr lang="en-US" dirty="0" smtClean="0"/>
              <a:t> than falls as precipitation.</a:t>
            </a:r>
            <a:endParaRPr lang="en-US" dirty="0"/>
          </a:p>
        </p:txBody>
      </p:sp>
    </p:spTree>
  </p:cSld>
  <p:clrMapOvr>
    <a:masterClrMapping/>
  </p:clrMapOvr>
  <p:transition>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www.ericksonscience.com/Biomes/Student%20Websites/Period%201/17_1_Hannah/17HannahFrostyTundraPic.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Tundra</a:t>
            </a:r>
            <a:endParaRPr lang="en-US" dirty="0">
              <a:solidFill>
                <a:schemeClr val="tx2">
                  <a:lumMod val="50000"/>
                </a:schemeClr>
              </a:solidFill>
            </a:endParaRPr>
          </a:p>
        </p:txBody>
      </p:sp>
      <p:sp>
        <p:nvSpPr>
          <p:cNvPr id="3" name="Content Placeholder 2"/>
          <p:cNvSpPr>
            <a:spLocks noGrp="1"/>
          </p:cNvSpPr>
          <p:nvPr>
            <p:ph idx="1"/>
          </p:nvPr>
        </p:nvSpPr>
        <p:spPr>
          <a:xfrm>
            <a:off x="914400" y="1143000"/>
            <a:ext cx="7696200" cy="2895600"/>
          </a:xfrm>
        </p:spPr>
        <p:txBody>
          <a:bodyPr>
            <a:normAutofit fontScale="92500"/>
          </a:bodyPr>
          <a:lstStyle/>
          <a:p>
            <a:endParaRPr lang="en-US" dirty="0" smtClean="0"/>
          </a:p>
          <a:p>
            <a:r>
              <a:rPr lang="en-US" dirty="0" smtClean="0">
                <a:solidFill>
                  <a:schemeClr val="accent2"/>
                </a:solidFill>
              </a:rPr>
              <a:t>An area supporting some vegetation beyond the northern limit of trees, between the upper limit of trees and the lower limit of perennial snow on mountains, and on the fringes of the Antarctic continent and its neighboring islands.</a:t>
            </a:r>
            <a:endParaRPr lang="en-US" dirty="0">
              <a:solidFill>
                <a:schemeClr val="accent2"/>
              </a:solidFill>
            </a:endParaRPr>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t3.pacific.edu/teams/M043406/reef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Reef</a:t>
            </a:r>
            <a:endParaRPr lang="en-US" dirty="0">
              <a:solidFill>
                <a:schemeClr val="tx2">
                  <a:lumMod val="50000"/>
                </a:schemeClr>
              </a:solidFill>
            </a:endParaRPr>
          </a:p>
        </p:txBody>
      </p:sp>
      <p:sp>
        <p:nvSpPr>
          <p:cNvPr id="3" name="Content Placeholder 2"/>
          <p:cNvSpPr>
            <a:spLocks noGrp="1"/>
          </p:cNvSpPr>
          <p:nvPr>
            <p:ph idx="1"/>
          </p:nvPr>
        </p:nvSpPr>
        <p:spPr>
          <a:xfrm>
            <a:off x="914400" y="1066800"/>
            <a:ext cx="7772400" cy="5288760"/>
          </a:xfrm>
        </p:spPr>
        <p:txBody>
          <a:bodyPr/>
          <a:lstStyle/>
          <a:p>
            <a:endParaRPr lang="en-US" dirty="0" smtClean="0"/>
          </a:p>
          <a:p>
            <a:r>
              <a:rPr lang="en-US" dirty="0" smtClean="0"/>
              <a:t>A chain or range of rocks lying at or near the surface of the water. See </a:t>
            </a:r>
            <a:r>
              <a:rPr lang="en-US" dirty="0" smtClean="0">
                <a:hlinkClick r:id="rId3" action="ppaction://hlinkfile"/>
              </a:rPr>
              <a:t>Coral reefs</a:t>
            </a:r>
            <a:r>
              <a:rPr lang="en-US" dirty="0" smtClean="0"/>
              <a:t>, under </a:t>
            </a:r>
            <a:r>
              <a:rPr lang="en-US" dirty="0" smtClean="0">
                <a:hlinkClick r:id="rId4" action="ppaction://hlinkfile"/>
              </a:rPr>
              <a:t>Coral</a:t>
            </a:r>
            <a:r>
              <a:rPr lang="en-US" dirty="0" smtClean="0"/>
              <a:t>. </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www.coral-reefs.org/assets/images/atoll(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pPr algn="ctr"/>
            <a:r>
              <a:rPr lang="en-US" dirty="0" smtClean="0">
                <a:solidFill>
                  <a:schemeClr val="tx2">
                    <a:lumMod val="50000"/>
                  </a:schemeClr>
                </a:solidFill>
              </a:rPr>
              <a:t>Atoll</a:t>
            </a:r>
            <a:endParaRPr lang="en-US" dirty="0">
              <a:solidFill>
                <a:schemeClr val="tx2">
                  <a:lumMod val="50000"/>
                </a:schemeClr>
              </a:solidFill>
            </a:endParaRPr>
          </a:p>
        </p:txBody>
      </p:sp>
      <p:sp>
        <p:nvSpPr>
          <p:cNvPr id="3" name="Content Placeholder 2"/>
          <p:cNvSpPr>
            <a:spLocks noGrp="1"/>
          </p:cNvSpPr>
          <p:nvPr>
            <p:ph idx="1"/>
          </p:nvPr>
        </p:nvSpPr>
        <p:spPr>
          <a:xfrm>
            <a:off x="685800" y="1066800"/>
            <a:ext cx="7772400" cy="2057400"/>
          </a:xfrm>
        </p:spPr>
        <p:txBody>
          <a:bodyPr/>
          <a:lstStyle/>
          <a:p>
            <a:endParaRPr lang="en-US" dirty="0" smtClean="0"/>
          </a:p>
          <a:p>
            <a:r>
              <a:rPr lang="en-US" dirty="0" smtClean="0"/>
              <a:t>A coral island or series of coral islands forming a ring that nearly or entirely encloses a shallow lagoon. </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108</TotalTime>
  <Words>579</Words>
  <Application>Microsoft Office PowerPoint</Application>
  <PresentationFormat>On-screen Show (4:3)</PresentationFormat>
  <Paragraphs>65</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Metro</vt:lpstr>
      <vt:lpstr>Slide 1</vt:lpstr>
      <vt:lpstr>Mountain Range</vt:lpstr>
      <vt:lpstr>Lake</vt:lpstr>
      <vt:lpstr>Dune</vt:lpstr>
      <vt:lpstr>Beach</vt:lpstr>
      <vt:lpstr>Desert</vt:lpstr>
      <vt:lpstr>Tundra</vt:lpstr>
      <vt:lpstr>Reef</vt:lpstr>
      <vt:lpstr>Atoll</vt:lpstr>
      <vt:lpstr>Ocean</vt:lpstr>
      <vt:lpstr>Prairie</vt:lpstr>
      <vt:lpstr>Hill</vt:lpstr>
      <vt:lpstr>Reservoir</vt:lpstr>
      <vt:lpstr>Wetland</vt:lpstr>
      <vt:lpstr>Rural</vt:lpstr>
      <vt:lpstr>Escarpment</vt:lpstr>
      <vt:lpstr>bay</vt:lpstr>
      <vt:lpstr>river</vt:lpstr>
      <vt:lpstr>Fault</vt:lpstr>
      <vt:lpstr>canal</vt:lpstr>
      <vt:lpstr>cliff</vt:lpstr>
      <vt:lpstr>Mouth of river</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dc:creator>
  <cp:lastModifiedBy> </cp:lastModifiedBy>
  <cp:revision>20</cp:revision>
  <dcterms:created xsi:type="dcterms:W3CDTF">2008-09-30T15:24:53Z</dcterms:created>
  <dcterms:modified xsi:type="dcterms:W3CDTF">2008-10-16T15:54:57Z</dcterms:modified>
</cp:coreProperties>
</file>